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Thin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Maven Pro ExtraBold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5.xml"/><Relationship Id="rId42" Type="http://schemas.openxmlformats.org/officeDocument/2006/relationships/font" Target="fonts/MavenProExtraBold-bold.fntdata"/><Relationship Id="rId41" Type="http://schemas.openxmlformats.org/officeDocument/2006/relationships/font" Target="fonts/Maven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fc1ef415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fc1ef415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fc1ef415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fc1ef415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c1ef415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c1ef415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fc1ef415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fc1ef415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fc1ef415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fc1ef415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fc1ef415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fc1ef415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f8ad6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f8ad6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0f8ad69ae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0f8ad69a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f8ad69ae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f8ad69ae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fc1ef415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fc1ef415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b0c4a4741_1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b0c4a4741_1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fc1ef415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fc1ef415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0f8ad69ae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0f8ad69ae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fc1ef415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fc1ef415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fc1ef415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fc1ef415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0f8ad69ae_0_2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0f8ad69ae_0_2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c1ef415b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c1ef415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c1ef415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c1ef415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fc1ef415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fc1ef415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fc1ef41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fc1ef41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fc1ef415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fc1ef415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1.jpg"/><Relationship Id="rId7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s://public.tableau.com/app/profile/ivan4393/viz/Dashboard_16428543063150/Story1?publish=y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hyperlink" Target="https://public.tableau.com/app/profile/ivan4393/viz/ProjectRawData/Story1?publish=ye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3350" y="0"/>
            <a:ext cx="5550600" cy="2232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Toronto </a:t>
            </a:r>
            <a:endParaRPr sz="36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Bike-Sharing </a:t>
            </a:r>
            <a:endParaRPr sz="36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Demand Prediction</a:t>
            </a:r>
            <a:endParaRPr sz="36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4300" y="2230575"/>
            <a:ext cx="4255500" cy="168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228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Group 7</a:t>
            </a:r>
            <a:endParaRPr b="1" sz="228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79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Inez Suyono</a:t>
            </a:r>
            <a:endParaRPr sz="1879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Ivan Coelho</a:t>
            </a:r>
            <a:endParaRPr sz="1879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Shohesh Patel</a:t>
            </a:r>
            <a:endParaRPr sz="1879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Dana Du</a:t>
            </a:r>
            <a:endParaRPr sz="1879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47650" y="4700025"/>
            <a:ext cx="9279600" cy="466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0" y="4700025"/>
            <a:ext cx="2084525" cy="4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Entity Relationship Diagram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925" y="1229801"/>
            <a:ext cx="3461250" cy="29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Database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25" y="1836874"/>
            <a:ext cx="2208350" cy="8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450" y="709438"/>
            <a:ext cx="4015151" cy="1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450" y="2577600"/>
            <a:ext cx="4015151" cy="185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 flipH="1" rot="10800000">
            <a:off x="2846675" y="1709500"/>
            <a:ext cx="1181400" cy="4980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2888763" y="2571750"/>
            <a:ext cx="1494600" cy="279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Connection to Machine Learning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7088"/>
            <a:ext cx="8839200" cy="340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Additional Data for Visualization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0" y="1440275"/>
            <a:ext cx="3597251" cy="223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4148800" y="2057400"/>
            <a:ext cx="807000" cy="6648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200" y="1292000"/>
            <a:ext cx="3883401" cy="247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50" y="1944100"/>
            <a:ext cx="4206862" cy="188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400" y="1774838"/>
            <a:ext cx="4398601" cy="223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5"/>
          <p:cNvCxnSpPr>
            <a:stCxn id="178" idx="3"/>
            <a:endCxn id="179" idx="1"/>
          </p:cNvCxnSpPr>
          <p:nvPr/>
        </p:nvCxnSpPr>
        <p:spPr>
          <a:xfrm>
            <a:off x="4377412" y="2888275"/>
            <a:ext cx="368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7690" l="0" r="0" t="-7689"/>
          <a:stretch/>
        </p:blipFill>
        <p:spPr>
          <a:xfrm>
            <a:off x="-55525" y="-1001725"/>
            <a:ext cx="9261701" cy="5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4294967295" type="ctrTitle"/>
          </p:nvPr>
        </p:nvSpPr>
        <p:spPr>
          <a:xfrm>
            <a:off x="2568750" y="1317210"/>
            <a:ext cx="4006500" cy="141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Machine Learning</a:t>
            </a:r>
            <a:r>
              <a:rPr lang="en" sz="30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 </a:t>
            </a:r>
            <a:endParaRPr sz="30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Machine Learning Model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3186325" y="2419350"/>
            <a:ext cx="1997100" cy="19023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MODEL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1341625" y="1492650"/>
            <a:ext cx="1617300" cy="14955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Linear Regression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5824025" y="2419350"/>
            <a:ext cx="1617300" cy="1495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Random Forest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95" name="Google Shape;195;p27"/>
          <p:cNvCxnSpPr>
            <a:stCxn id="192" idx="1"/>
            <a:endCxn id="193" idx="6"/>
          </p:cNvCxnSpPr>
          <p:nvPr/>
        </p:nvCxnSpPr>
        <p:spPr>
          <a:xfrm rot="10800000">
            <a:off x="2958894" y="2240435"/>
            <a:ext cx="519900" cy="45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6" name="Google Shape;196;p27"/>
          <p:cNvCxnSpPr>
            <a:stCxn id="192" idx="6"/>
            <a:endCxn id="194" idx="2"/>
          </p:cNvCxnSpPr>
          <p:nvPr/>
        </p:nvCxnSpPr>
        <p:spPr>
          <a:xfrm flipH="1" rot="10800000">
            <a:off x="5183425" y="3167100"/>
            <a:ext cx="640500" cy="203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Feature(s)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235500" y="2267250"/>
            <a:ext cx="20517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Possible Outcome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578900" y="2159550"/>
            <a:ext cx="1323600" cy="615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Independent Features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2673900" y="1581450"/>
            <a:ext cx="13236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Trip Duration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673900" y="2876550"/>
            <a:ext cx="13236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Count Trips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2673900" y="2191050"/>
            <a:ext cx="13236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Count Bikes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07" name="Google Shape;207;p28"/>
          <p:cNvCxnSpPr>
            <a:endCxn id="204" idx="1"/>
          </p:cNvCxnSpPr>
          <p:nvPr/>
        </p:nvCxnSpPr>
        <p:spPr>
          <a:xfrm rot="-5400000">
            <a:off x="2137650" y="2083500"/>
            <a:ext cx="838200" cy="234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8"/>
          <p:cNvCxnSpPr/>
          <p:nvPr/>
        </p:nvCxnSpPr>
        <p:spPr>
          <a:xfrm>
            <a:off x="2363400" y="2467350"/>
            <a:ext cx="31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8"/>
          <p:cNvCxnSpPr>
            <a:stCxn id="202" idx="3"/>
            <a:endCxn id="205" idx="1"/>
          </p:cNvCxnSpPr>
          <p:nvPr/>
        </p:nvCxnSpPr>
        <p:spPr>
          <a:xfrm>
            <a:off x="2287200" y="2467350"/>
            <a:ext cx="386700" cy="609300"/>
          </a:xfrm>
          <a:prstGeom prst="bentConnector3">
            <a:avLst>
              <a:gd fmla="val 401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8"/>
          <p:cNvSpPr txBox="1"/>
          <p:nvPr/>
        </p:nvSpPr>
        <p:spPr>
          <a:xfrm>
            <a:off x="6483900" y="16006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Wind Speed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483900" y="11434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Temp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483900" y="20578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Wind Gust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483900" y="25150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Air Pressure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6483900" y="29722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Snow Depth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6483900" y="34294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Humidity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6483900" y="3886650"/>
            <a:ext cx="18933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Dew Point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17" name="Google Shape;217;p28"/>
          <p:cNvCxnSpPr>
            <a:stCxn id="203" idx="3"/>
            <a:endCxn id="211" idx="1"/>
          </p:cNvCxnSpPr>
          <p:nvPr/>
        </p:nvCxnSpPr>
        <p:spPr>
          <a:xfrm flipH="1" rot="10800000">
            <a:off x="5902500" y="1343550"/>
            <a:ext cx="581400" cy="112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>
            <a:stCxn id="203" idx="3"/>
            <a:endCxn id="210" idx="1"/>
          </p:cNvCxnSpPr>
          <p:nvPr/>
        </p:nvCxnSpPr>
        <p:spPr>
          <a:xfrm flipH="1" rot="10800000">
            <a:off x="5902500" y="1800750"/>
            <a:ext cx="581400" cy="66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8"/>
          <p:cNvCxnSpPr>
            <a:stCxn id="203" idx="3"/>
            <a:endCxn id="212" idx="1"/>
          </p:cNvCxnSpPr>
          <p:nvPr/>
        </p:nvCxnSpPr>
        <p:spPr>
          <a:xfrm flipH="1" rot="10800000">
            <a:off x="5902500" y="2257950"/>
            <a:ext cx="581400" cy="20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8"/>
          <p:cNvCxnSpPr>
            <a:stCxn id="203" idx="3"/>
            <a:endCxn id="213" idx="1"/>
          </p:cNvCxnSpPr>
          <p:nvPr/>
        </p:nvCxnSpPr>
        <p:spPr>
          <a:xfrm>
            <a:off x="5902500" y="2467350"/>
            <a:ext cx="581400" cy="24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8"/>
          <p:cNvCxnSpPr>
            <a:stCxn id="203" idx="3"/>
            <a:endCxn id="214" idx="1"/>
          </p:cNvCxnSpPr>
          <p:nvPr/>
        </p:nvCxnSpPr>
        <p:spPr>
          <a:xfrm>
            <a:off x="5902500" y="2467350"/>
            <a:ext cx="581400" cy="70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8"/>
          <p:cNvCxnSpPr>
            <a:stCxn id="203" idx="3"/>
            <a:endCxn id="215" idx="1"/>
          </p:cNvCxnSpPr>
          <p:nvPr/>
        </p:nvCxnSpPr>
        <p:spPr>
          <a:xfrm>
            <a:off x="5902500" y="2467350"/>
            <a:ext cx="581400" cy="116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>
            <a:stCxn id="203" idx="3"/>
            <a:endCxn id="216" idx="1"/>
          </p:cNvCxnSpPr>
          <p:nvPr/>
        </p:nvCxnSpPr>
        <p:spPr>
          <a:xfrm>
            <a:off x="5902500" y="2467350"/>
            <a:ext cx="581400" cy="161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464100" y="163100"/>
            <a:ext cx="76698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Preliminary Features Selection Linear Regression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3332241" y="1245150"/>
            <a:ext cx="2326439" cy="3083797"/>
            <a:chOff x="1118224" y="283725"/>
            <a:chExt cx="2172821" cy="4076400"/>
          </a:xfrm>
        </p:grpSpPr>
        <p:sp>
          <p:nvSpPr>
            <p:cNvPr id="230" name="Google Shape;230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1260644" y="307172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Count Bikes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" name="Google Shape;234;p29"/>
          <p:cNvGrpSpPr/>
          <p:nvPr/>
        </p:nvGrpSpPr>
        <p:grpSpPr>
          <a:xfrm>
            <a:off x="5626959" y="1245150"/>
            <a:ext cx="2250239" cy="3083797"/>
            <a:chOff x="1118224" y="283725"/>
            <a:chExt cx="2101652" cy="4076400"/>
          </a:xfrm>
        </p:grpSpPr>
        <p:sp>
          <p:nvSpPr>
            <p:cNvPr id="235" name="Google Shape;235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189476" y="307172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Count Trips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9"/>
          <p:cNvGrpSpPr/>
          <p:nvPr/>
        </p:nvGrpSpPr>
        <p:grpSpPr>
          <a:xfrm>
            <a:off x="1037522" y="1245150"/>
            <a:ext cx="2250239" cy="3083797"/>
            <a:chOff x="1118224" y="283725"/>
            <a:chExt cx="2101652" cy="4076400"/>
          </a:xfrm>
        </p:grpSpPr>
        <p:sp>
          <p:nvSpPr>
            <p:cNvPr id="240" name="Google Shape;240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233922" y="1225065"/>
              <a:ext cx="1815000" cy="15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6124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MAE:2898617.81</a:t>
              </a:r>
              <a:endParaRPr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6124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MSE: 19112705117582.13</a:t>
              </a:r>
              <a:endParaRPr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6124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RMSE: 4371807.99</a:t>
              </a:r>
              <a:endParaRPr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6124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Overall Model Score: 60.98%</a:t>
              </a:r>
              <a:endParaRPr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189476" y="307172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Trip Duration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B61249"/>
                  </a:solidFill>
                  <a:latin typeface="Roboto"/>
                  <a:ea typeface="Roboto"/>
                  <a:cs typeface="Roboto"/>
                  <a:sym typeface="Roboto"/>
                </a:rPr>
                <a:t>R²=66.16</a:t>
              </a:r>
              <a:r>
                <a:rPr lang="en" sz="2700">
                  <a:solidFill>
                    <a:srgbClr val="B61249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2700">
                <a:solidFill>
                  <a:srgbClr val="B61249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246" name="Google Shape;246;p29"/>
          <p:cNvSpPr/>
          <p:nvPr/>
        </p:nvSpPr>
        <p:spPr>
          <a:xfrm>
            <a:off x="3447323" y="1386521"/>
            <a:ext cx="19434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rPr>
              <a:t>R²=</a:t>
            </a:r>
            <a:r>
              <a:rPr b="1" lang="en" sz="27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rPr>
              <a:t>75.84</a:t>
            </a:r>
            <a:r>
              <a:rPr lang="en" sz="2700">
                <a:solidFill>
                  <a:srgbClr val="B61249"/>
                </a:solidFill>
                <a:latin typeface="Roboto Thin"/>
                <a:ea typeface="Roboto Thin"/>
                <a:cs typeface="Roboto Thin"/>
                <a:sym typeface="Roboto Thin"/>
              </a:rPr>
              <a:t>%</a:t>
            </a:r>
            <a:endParaRPr sz="2700">
              <a:solidFill>
                <a:srgbClr val="B6124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5733323" y="1386521"/>
            <a:ext cx="19434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rPr>
              <a:t>R²=66.16</a:t>
            </a:r>
            <a:r>
              <a:rPr lang="en" sz="2700">
                <a:solidFill>
                  <a:srgbClr val="B61249"/>
                </a:solidFill>
                <a:latin typeface="Roboto Thin"/>
                <a:ea typeface="Roboto Thin"/>
                <a:cs typeface="Roboto Thin"/>
                <a:sym typeface="Roboto Thin"/>
              </a:rPr>
              <a:t>%</a:t>
            </a:r>
            <a:endParaRPr sz="2700">
              <a:solidFill>
                <a:srgbClr val="B6124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3447400" y="1957280"/>
            <a:ext cx="1943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MAE: 433.93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MSE: 284447.26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RMSE: 533.34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Overall Model Score: 75.02%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5733400" y="1957280"/>
            <a:ext cx="1943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MAE:2898617.81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MSE: 19112705117582.13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RMSE: 4371807.99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61249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Overall Model Score: 60.98%</a:t>
            </a:r>
            <a:endParaRPr sz="1200">
              <a:solidFill>
                <a:srgbClr val="B6124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0"/>
          <p:cNvGrpSpPr/>
          <p:nvPr/>
        </p:nvGrpSpPr>
        <p:grpSpPr>
          <a:xfrm>
            <a:off x="1312804" y="1325781"/>
            <a:ext cx="2198056" cy="2908104"/>
            <a:chOff x="1118224" y="283725"/>
            <a:chExt cx="2103403" cy="4076400"/>
          </a:xfrm>
        </p:grpSpPr>
        <p:sp>
          <p:nvSpPr>
            <p:cNvPr id="255" name="Google Shape;255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233914" y="1225046"/>
              <a:ext cx="1815000" cy="13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MAE: 11048141.50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MSE: 2810649367460.8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RMSE:1676499.14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Overall model score: 62.84%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R²=95.02</a:t>
              </a:r>
              <a:r>
                <a:rPr lang="en" sz="2700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27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191226" y="3065642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Trip Duration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1" name="Google Shape;261;p30"/>
          <p:cNvGrpSpPr/>
          <p:nvPr/>
        </p:nvGrpSpPr>
        <p:grpSpPr>
          <a:xfrm>
            <a:off x="3552475" y="1325781"/>
            <a:ext cx="2198056" cy="2908104"/>
            <a:chOff x="1118224" y="283725"/>
            <a:chExt cx="2103403" cy="4076400"/>
          </a:xfrm>
        </p:grpSpPr>
        <p:sp>
          <p:nvSpPr>
            <p:cNvPr id="262" name="Google Shape;262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191226" y="3065642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Count Bikes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30"/>
          <p:cNvGrpSpPr/>
          <p:nvPr/>
        </p:nvGrpSpPr>
        <p:grpSpPr>
          <a:xfrm>
            <a:off x="5792146" y="1325781"/>
            <a:ext cx="2198056" cy="2908104"/>
            <a:chOff x="1118224" y="283725"/>
            <a:chExt cx="2103403" cy="4076400"/>
          </a:xfrm>
        </p:grpSpPr>
        <p:sp>
          <p:nvSpPr>
            <p:cNvPr id="267" name="Google Shape;267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191226" y="3065642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y</a:t>
              </a: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: Count Trips</a:t>
              </a:r>
              <a:endParaRPr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X: avg_temp, avg_wind, wind_gust, air_pressure, snow, avg_humid, avg_dp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1" name="Google Shape;271;p30"/>
          <p:cNvSpPr/>
          <p:nvPr/>
        </p:nvSpPr>
        <p:spPr>
          <a:xfrm>
            <a:off x="3643433" y="1459097"/>
            <a:ext cx="1896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R²=96.38</a:t>
            </a:r>
            <a:r>
              <a:rPr lang="en" sz="27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%</a:t>
            </a:r>
            <a:endParaRPr sz="27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5929433" y="1459097"/>
            <a:ext cx="1896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R²=95.02</a:t>
            </a:r>
            <a:r>
              <a:rPr lang="en" sz="27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rPr>
              <a:t>%</a:t>
            </a:r>
            <a:endParaRPr sz="27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73" name="Google Shape;273;p30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Preliminary Features Selection Random Forest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3643500" y="1997319"/>
            <a:ext cx="18966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MAE: 160.38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MSE: 42654.64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RMSE:206.53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Overall model score: 78.48%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5929500" y="1997319"/>
            <a:ext cx="18966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MAE: 11048141.50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MSE: 2810649367460.8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RMSE:1676499.14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Overall model score: 62.84%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42425"/>
            <a:ext cx="9194400" cy="46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4294967295" type="ctrTitle"/>
          </p:nvPr>
        </p:nvSpPr>
        <p:spPr>
          <a:xfrm>
            <a:off x="2568750" y="1317210"/>
            <a:ext cx="4006500" cy="141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Visualization</a:t>
            </a:r>
            <a:r>
              <a:rPr lang="en" sz="30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 </a:t>
            </a:r>
            <a:endParaRPr sz="30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Overview of The Project 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97125"/>
            <a:ext cx="1728125" cy="1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2083175" y="1733550"/>
            <a:ext cx="1116000" cy="11235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095" y="1424350"/>
            <a:ext cx="1501788" cy="10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0" l="0" r="25445" t="0"/>
          <a:stretch/>
        </p:blipFill>
        <p:spPr>
          <a:xfrm>
            <a:off x="3346550" y="2181198"/>
            <a:ext cx="1345233" cy="100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1258" y="2865709"/>
            <a:ext cx="1501768" cy="100094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769000" y="1786650"/>
            <a:ext cx="3298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D9EEB"/>
                </a:solidFill>
              </a:rPr>
              <a:t>C</a:t>
            </a:r>
            <a:r>
              <a:rPr b="1" lang="en" sz="1600">
                <a:solidFill>
                  <a:srgbClr val="6D9EEB"/>
                </a:solidFill>
              </a:rPr>
              <a:t>orrelation(s) between the different types of weather conditions and the demand on bike sharing</a:t>
            </a:r>
            <a:endParaRPr b="1" sz="16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Tableau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2"/>
          <p:cNvGrpSpPr/>
          <p:nvPr/>
        </p:nvGrpSpPr>
        <p:grpSpPr>
          <a:xfrm>
            <a:off x="2256567" y="600903"/>
            <a:ext cx="4036590" cy="3941676"/>
            <a:chOff x="2256567" y="677103"/>
            <a:chExt cx="4036590" cy="3941676"/>
          </a:xfrm>
        </p:grpSpPr>
        <p:sp>
          <p:nvSpPr>
            <p:cNvPr id="288" name="Google Shape;288;p3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2"/>
          <p:cNvGrpSpPr/>
          <p:nvPr/>
        </p:nvGrpSpPr>
        <p:grpSpPr>
          <a:xfrm>
            <a:off x="4447194" y="1739566"/>
            <a:ext cx="2440200" cy="2440200"/>
            <a:chOff x="4447194" y="1815766"/>
            <a:chExt cx="2440200" cy="2440200"/>
          </a:xfrm>
        </p:grpSpPr>
        <p:sp>
          <p:nvSpPr>
            <p:cNvPr id="295" name="Google Shape;295;p3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Weather Temperature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3566937" y="1297853"/>
            <a:ext cx="1423800" cy="1423800"/>
            <a:chOff x="3490737" y="1374053"/>
            <a:chExt cx="1423800" cy="1423800"/>
          </a:xfrm>
        </p:grpSpPr>
        <p:sp>
          <p:nvSpPr>
            <p:cNvPr id="298" name="Google Shape;298;p3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Average Trip Duration by Year</a:t>
              </a:r>
              <a:endParaRPr b="1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32"/>
          <p:cNvGrpSpPr/>
          <p:nvPr/>
        </p:nvGrpSpPr>
        <p:grpSpPr>
          <a:xfrm>
            <a:off x="3225753" y="2862089"/>
            <a:ext cx="1498800" cy="1498800"/>
            <a:chOff x="644203" y="3718814"/>
            <a:chExt cx="1498800" cy="1498800"/>
          </a:xfrm>
        </p:grpSpPr>
        <p:sp>
          <p:nvSpPr>
            <p:cNvPr id="301" name="Google Shape;301;p32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Annual Members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" name="Google Shape;303;p32"/>
          <p:cNvGrpSpPr/>
          <p:nvPr/>
        </p:nvGrpSpPr>
        <p:grpSpPr>
          <a:xfrm>
            <a:off x="5887584" y="1114293"/>
            <a:ext cx="1030262" cy="1030262"/>
            <a:chOff x="3490737" y="1374053"/>
            <a:chExt cx="1423800" cy="1423800"/>
          </a:xfrm>
        </p:grpSpPr>
        <p:sp>
          <p:nvSpPr>
            <p:cNvPr id="304" name="Google Shape;304;p3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700">
                  <a:solidFill>
                    <a:schemeClr val="lt1"/>
                  </a:solidFill>
                </a:rPr>
                <a:t>Annual Member and Casual Member</a:t>
              </a:r>
              <a:endParaRPr b="1" sz="7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6" name="Google Shape;306;p32"/>
          <p:cNvSpPr txBox="1"/>
          <p:nvPr/>
        </p:nvSpPr>
        <p:spPr>
          <a:xfrm>
            <a:off x="274325" y="3560875"/>
            <a:ext cx="2951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https://public.tableau.com/app/profile/ivan4393/viz/Dashboard_16428543063150/Story1?publish=yes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296000" y="3196875"/>
            <a:ext cx="18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aven Pro"/>
                <a:ea typeface="Maven Pro"/>
                <a:cs typeface="Maven Pro"/>
                <a:sym typeface="Maven Pro"/>
              </a:rPr>
              <a:t>LINK :</a:t>
            </a:r>
            <a:endParaRPr b="1" sz="15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Tableau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274325" y="3560875"/>
            <a:ext cx="29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https://public.tableau.com/app/profile/ivan4393/viz/ProjectRawData/Story1?publish=yes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296000" y="3196875"/>
            <a:ext cx="18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aven Pro"/>
                <a:ea typeface="Maven Pro"/>
                <a:cs typeface="Maven Pro"/>
                <a:sym typeface="Maven Pro"/>
              </a:rPr>
              <a:t>LINK :</a:t>
            </a:r>
            <a:endParaRPr b="1" sz="1500"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315" name="Google Shape;315;p33"/>
          <p:cNvGrpSpPr/>
          <p:nvPr/>
        </p:nvGrpSpPr>
        <p:grpSpPr>
          <a:xfrm>
            <a:off x="5217690" y="2158374"/>
            <a:ext cx="1854000" cy="1854000"/>
            <a:chOff x="4303290" y="2158374"/>
            <a:chExt cx="1854000" cy="1854000"/>
          </a:xfrm>
        </p:grpSpPr>
        <p:sp>
          <p:nvSpPr>
            <p:cNvPr id="316" name="Google Shape;316;p33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 txBox="1"/>
            <p:nvPr/>
          </p:nvSpPr>
          <p:spPr>
            <a:xfrm>
              <a:off x="5010351" y="2937027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</a:rPr>
                <a:t>Average Trip Duration</a:t>
              </a:r>
              <a:endParaRPr b="1" sz="13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33"/>
          <p:cNvGrpSpPr/>
          <p:nvPr/>
        </p:nvGrpSpPr>
        <p:grpSpPr>
          <a:xfrm>
            <a:off x="3901112" y="2158374"/>
            <a:ext cx="1854000" cy="1854000"/>
            <a:chOff x="2986712" y="2158374"/>
            <a:chExt cx="1854000" cy="1854000"/>
          </a:xfrm>
        </p:grpSpPr>
        <p:sp>
          <p:nvSpPr>
            <p:cNvPr id="319" name="Google Shape;319;p33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0E945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 txBox="1"/>
            <p:nvPr/>
          </p:nvSpPr>
          <p:spPr>
            <a:xfrm>
              <a:off x="3134202" y="2937025"/>
              <a:ext cx="127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</a:rPr>
                <a:t>Member Type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" name="Google Shape;321;p33"/>
          <p:cNvGrpSpPr/>
          <p:nvPr/>
        </p:nvGrpSpPr>
        <p:grpSpPr>
          <a:xfrm>
            <a:off x="4571244" y="1131139"/>
            <a:ext cx="1854000" cy="1854000"/>
            <a:chOff x="3656844" y="1131139"/>
            <a:chExt cx="1854000" cy="1854000"/>
          </a:xfrm>
        </p:grpSpPr>
        <p:sp>
          <p:nvSpPr>
            <p:cNvPr id="322" name="Google Shape;322;p33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rgbClr val="085631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 txBox="1"/>
            <p:nvPr/>
          </p:nvSpPr>
          <p:spPr>
            <a:xfrm>
              <a:off x="3938537" y="1736484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</a:rPr>
                <a:t>Top Starting Station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Website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00" y="818350"/>
            <a:ext cx="7889775" cy="36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Project Scope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625" y="1781800"/>
            <a:ext cx="2914800" cy="157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200" y="1781800"/>
            <a:ext cx="3018000" cy="157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734425" y="1233225"/>
            <a:ext cx="177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D9EEB"/>
                </a:solidFill>
              </a:rPr>
              <a:t>Location </a:t>
            </a:r>
            <a:endParaRPr b="1" sz="1900">
              <a:solidFill>
                <a:srgbClr val="6D9EEB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057025" y="1157025"/>
            <a:ext cx="11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D9EEB"/>
                </a:solidFill>
              </a:rPr>
              <a:t>Time</a:t>
            </a:r>
            <a:r>
              <a:rPr b="1" lang="en" sz="1900">
                <a:solidFill>
                  <a:srgbClr val="6D9EEB"/>
                </a:solidFill>
              </a:rPr>
              <a:t> </a:t>
            </a:r>
            <a:endParaRPr b="1" sz="1900">
              <a:solidFill>
                <a:srgbClr val="6D9EEB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029275" y="3537975"/>
            <a:ext cx="2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</a:rPr>
              <a:t>Toronto - Ontario- Canada</a:t>
            </a:r>
            <a:endParaRPr sz="1600">
              <a:solidFill>
                <a:srgbClr val="6D9EEB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144075" y="3461775"/>
            <a:ext cx="291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</a:rPr>
              <a:t>3 Years</a:t>
            </a:r>
            <a:endParaRPr sz="16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</a:rPr>
              <a:t>1 Jan 2019 to 31 Dec 2021</a:t>
            </a:r>
            <a:endParaRPr sz="16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Tools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 rot="2885196">
            <a:off x="1179826" y="1630814"/>
            <a:ext cx="2769583" cy="2642970"/>
          </a:xfrm>
          <a:prstGeom prst="teardrop">
            <a:avLst>
              <a:gd fmla="val 10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000" y="2639970"/>
            <a:ext cx="479298" cy="49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582" y="2575826"/>
            <a:ext cx="564663" cy="65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335" y="3406936"/>
            <a:ext cx="479299" cy="4792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 rot="-8673876">
            <a:off x="4740052" y="1521885"/>
            <a:ext cx="2715491" cy="2783496"/>
          </a:xfrm>
          <a:prstGeom prst="teardrop">
            <a:avLst>
              <a:gd fmla="val 10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8100000">
            <a:off x="3156687" y="696919"/>
            <a:ext cx="2221022" cy="2237144"/>
          </a:xfrm>
          <a:prstGeom prst="teardrop">
            <a:avLst>
              <a:gd fmla="val 10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627" y="2675650"/>
            <a:ext cx="955561" cy="38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6065" y="3554105"/>
            <a:ext cx="402660" cy="40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5200" y="3146775"/>
            <a:ext cx="717672" cy="38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9195" y="3193140"/>
            <a:ext cx="717665" cy="3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63636" y="1605172"/>
            <a:ext cx="379053" cy="43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1713" y="1585885"/>
            <a:ext cx="430752" cy="43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71709" y="2288752"/>
            <a:ext cx="1008880" cy="22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895625" y="1888550"/>
            <a:ext cx="120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Software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584500" y="958875"/>
            <a:ext cx="15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Visualization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494800" y="1837575"/>
            <a:ext cx="153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Library &amp; Language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500" y="-355925"/>
            <a:ext cx="9278249" cy="49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idx="4294967295" type="ctrTitle"/>
          </p:nvPr>
        </p:nvSpPr>
        <p:spPr>
          <a:xfrm>
            <a:off x="2566350" y="1212960"/>
            <a:ext cx="4011300" cy="1620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Data &amp; Database</a:t>
            </a:r>
            <a:endParaRPr sz="348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Data Extraction- Bike Data  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075" y="1348863"/>
            <a:ext cx="1812372" cy="7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75" y="2420525"/>
            <a:ext cx="3832851" cy="19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5000" y="1297700"/>
            <a:ext cx="4109701" cy="254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>
            <a:stCxn id="114" idx="3"/>
            <a:endCxn id="115" idx="1"/>
          </p:cNvCxnSpPr>
          <p:nvPr/>
        </p:nvCxnSpPr>
        <p:spPr>
          <a:xfrm flipH="1" rot="10800000">
            <a:off x="4152726" y="2571863"/>
            <a:ext cx="722400" cy="814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Data Cleaning- Bike Data  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00" y="1256275"/>
            <a:ext cx="6591726" cy="309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48" y="1310075"/>
            <a:ext cx="7156776" cy="2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4357475" y="886375"/>
            <a:ext cx="3054300" cy="1590300"/>
          </a:xfrm>
          <a:prstGeom prst="wedgeRoundRectCallout">
            <a:avLst>
              <a:gd fmla="val -53608" name="adj1"/>
              <a:gd fmla="val 78750" name="adj2"/>
              <a:gd fmla="val 0" name="adj3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Combine All CSV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 Count bike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 Sum Trip Duration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 Count Member Annual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 Count Member Casual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Data Extraction- Weather Data   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25" y="3310475"/>
            <a:ext cx="1454238" cy="5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569750" y="1644125"/>
            <a:ext cx="1395600" cy="569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SCRAPE FROM WEB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898" y="1268625"/>
            <a:ext cx="2052701" cy="136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701" y="3054575"/>
            <a:ext cx="2173475" cy="108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2375" y="2846575"/>
            <a:ext cx="2599826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6650" y="1116012"/>
            <a:ext cx="2691275" cy="1665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0"/>
          <p:cNvCxnSpPr>
            <a:stCxn id="131" idx="3"/>
            <a:endCxn id="132" idx="1"/>
          </p:cNvCxnSpPr>
          <p:nvPr/>
        </p:nvCxnSpPr>
        <p:spPr>
          <a:xfrm>
            <a:off x="1965350" y="1928975"/>
            <a:ext cx="782400" cy="1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>
            <a:stCxn id="132" idx="3"/>
            <a:endCxn id="135" idx="1"/>
          </p:cNvCxnSpPr>
          <p:nvPr/>
        </p:nvCxnSpPr>
        <p:spPr>
          <a:xfrm>
            <a:off x="4800599" y="1948792"/>
            <a:ext cx="62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>
            <a:stCxn id="130" idx="3"/>
            <a:endCxn id="133" idx="1"/>
          </p:cNvCxnSpPr>
          <p:nvPr/>
        </p:nvCxnSpPr>
        <p:spPr>
          <a:xfrm>
            <a:off x="1994663" y="3595325"/>
            <a:ext cx="67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>
            <a:stCxn id="133" idx="3"/>
            <a:endCxn id="134" idx="1"/>
          </p:cNvCxnSpPr>
          <p:nvPr/>
        </p:nvCxnSpPr>
        <p:spPr>
          <a:xfrm>
            <a:off x="4845177" y="3595329"/>
            <a:ext cx="6273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239300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>
                <a:solidFill>
                  <a:srgbClr val="1155CC"/>
                </a:solidFill>
              </a:rPr>
              <a:t>Data Cleaning- Weather Data</a:t>
            </a:r>
            <a:endParaRPr sz="3466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64675"/>
            <a:ext cx="7654126" cy="35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5307050" y="949575"/>
            <a:ext cx="2516400" cy="1851600"/>
          </a:xfrm>
          <a:prstGeom prst="wedgeRoundRectCallout">
            <a:avLst>
              <a:gd fmla="val -39611" name="adj1"/>
              <a:gd fmla="val 79762" name="adj2"/>
              <a:gd fmla="val 0" name="adj3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Combine CSV for result from scraping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Change Date format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Change Metric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Drop unnecessary column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-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Merge two data set with Date as key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87950"/>
            <a:ext cx="8915401" cy="17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